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du39.spo-portal.ru/" TargetMode="External"/><Relationship Id="rId4" Type="http://schemas.openxmlformats.org/officeDocument/2006/relationships/hyperlink" Target="http://www.edu39.spo-portal.ru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714347" y="1643050"/>
            <a:ext cx="7743852" cy="2428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Регистрация экспертов образовательной организации на СПО-портале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28595" y="274637"/>
            <a:ext cx="8258203" cy="51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можно указать в резюме?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214282" y="1142983"/>
            <a:ext cx="8786873" cy="5500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Работники ОО, профессиональное сообщество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b="0" i="1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в конкурсах профессионального мастерства, активная общественная деятельность (указать - какая), наличие распространения своего опыта работы , наличие опыта экспертной деятельности в сфере образования и т.д.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Общественное сообщество, родители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1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Оказание помощи, в том числе спонсорской, ОО, примеры сотрудничества с ОО, участие в попечительских советах, советах школ и т.д.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Загрузить фото с компьютера, нажав «</a:t>
            </a: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Обзор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Нажать «</a:t>
            </a: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Принадлежность к организации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156" name="Shape 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84" l="-4855" r="0" t="7990"/>
          <a:stretch/>
        </p:blipFill>
        <p:spPr>
          <a:xfrm>
            <a:off x="500033" y="1571611"/>
            <a:ext cx="8143931" cy="51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 rot="-3425740">
            <a:off x="4647503" y="3568152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 rot="-3425740">
            <a:off x="5290444" y="3139525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 rot="1098683">
            <a:off x="5002824" y="1502372"/>
            <a:ext cx="1643073" cy="164307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 выбрать на компьютере</a:t>
            </a:r>
          </a:p>
        </p:txBody>
      </p:sp>
      <p:sp>
        <p:nvSpPr>
          <p:cNvPr id="160" name="Shape 160"/>
          <p:cNvSpPr/>
          <p:nvPr/>
        </p:nvSpPr>
        <p:spPr>
          <a:xfrm rot="-3425740">
            <a:off x="4647501" y="3568150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 rot="-3425740">
            <a:off x="2861551" y="3782464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Выбрать из списка ОО только ту, от которой эксперт был назначен</a:t>
            </a:r>
          </a:p>
        </p:txBody>
      </p:sp>
      <p:pic>
        <p:nvPicPr>
          <p:cNvPr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226" l="0" r="0" t="6885"/>
          <a:stretch/>
        </p:blipFill>
        <p:spPr>
          <a:xfrm>
            <a:off x="428595" y="1214421"/>
            <a:ext cx="8143931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 rot="-3425740">
            <a:off x="4933253" y="4568284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Нажать кнопку «</a:t>
            </a:r>
            <a:r>
              <a:rPr b="0" i="0" lang="ru-RU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Зарегистрироваться</a:t>
            </a: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9750" r="0" t="7259"/>
          <a:stretch/>
        </p:blipFill>
        <p:spPr>
          <a:xfrm>
            <a:off x="1071537" y="1428736"/>
            <a:ext cx="6946397" cy="510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 rot="-3425740">
            <a:off x="3433056" y="4353968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500033" y="274637"/>
            <a:ext cx="8186765" cy="654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указанный при регистрации электронный адрес придет письмо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3319" l="5859" r="0" t="7812"/>
          <a:stretch/>
        </p:blipFill>
        <p:spPr>
          <a:xfrm>
            <a:off x="571472" y="1122075"/>
            <a:ext cx="8101698" cy="57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28595" y="0"/>
            <a:ext cx="8258203" cy="1214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активации модератором на указанную почту придет еще одно сообщение с указанием логина и пароля</a:t>
            </a:r>
          </a:p>
        </p:txBody>
      </p:sp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345" l="26043" r="17134" t="23675"/>
          <a:stretch/>
        </p:blipFill>
        <p:spPr>
          <a:xfrm>
            <a:off x="1214412" y="1285859"/>
            <a:ext cx="6801650" cy="538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 rot="-3425740">
            <a:off x="3218742" y="4282532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начать оценивать ОО, нужно нажать «</a:t>
            </a: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Оценить образовательную организацию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194" name="Shape 1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55" l="1061" r="0" t="7922"/>
          <a:stretch/>
        </p:blipFill>
        <p:spPr>
          <a:xfrm>
            <a:off x="571472" y="1488937"/>
            <a:ext cx="7786741" cy="517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 rot="-3425740">
            <a:off x="3504494" y="4282530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Нажать «</a:t>
            </a:r>
            <a:r>
              <a:rPr b="0" i="0" lang="ru-RU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Добавить</a:t>
            </a: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02" name="Shape 2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726" l="0" r="1340" t="8095"/>
          <a:stretch/>
        </p:blipFill>
        <p:spPr>
          <a:xfrm>
            <a:off x="571472" y="1234046"/>
            <a:ext cx="8072494" cy="541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 rot="-3425740">
            <a:off x="3218741" y="4282532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Опустить страницу вниз</a:t>
            </a:r>
          </a:p>
        </p:txBody>
      </p:sp>
      <p:pic>
        <p:nvPicPr>
          <p:cNvPr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1357298"/>
            <a:ext cx="7000923" cy="5250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Shape 210"/>
          <p:cNvCxnSpPr/>
          <p:nvPr/>
        </p:nvCxnSpPr>
        <p:spPr>
          <a:xfrm rot="5400000">
            <a:off x="7072329" y="4286256"/>
            <a:ext cx="1714511" cy="15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списка организаций выбрать ту, от которой эксперт выбран, нажать по выбранной ОО </a:t>
            </a: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«Оценить организацию образования»</a:t>
            </a:r>
          </a:p>
        </p:txBody>
      </p:sp>
      <p:pic>
        <p:nvPicPr>
          <p:cNvPr id="216" name="Shape 2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532" l="1063" r="0" t="7943"/>
          <a:stretch/>
        </p:blipFill>
        <p:spPr>
          <a:xfrm>
            <a:off x="200230" y="1428734"/>
            <a:ext cx="7943670" cy="52103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 rot="-2537507">
            <a:off x="3767496" y="5179257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зарегистрироваться на СПО-портале, нужно скопировать ссылку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www.edu39.spo-portal.ru</a:t>
            </a: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</a:p>
          <a:p>
            <a:pPr indent="-342900" lvl="0" marL="342900" marR="0" rtl="0" algn="ctr">
              <a:spcBef>
                <a:spcPts val="7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зайти через любой браузер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эксперт выберет другую организацию, то получит напоминание о том, что </a:t>
            </a:r>
            <a:r>
              <a:rPr b="0" i="1" lang="ru-RU" sz="252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«может оценивать только свою организацию»</a:t>
            </a:r>
          </a:p>
        </p:txBody>
      </p:sp>
      <p:pic>
        <p:nvPicPr>
          <p:cNvPr id="223" name="Shape 2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8" l="280" r="0" t="8839"/>
          <a:stretch/>
        </p:blipFill>
        <p:spPr>
          <a:xfrm>
            <a:off x="571472" y="1357298"/>
            <a:ext cx="7842762" cy="512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эксперт выбрал свою организацию, то увидит эту ОО в открывшемся окне. Нажать кнопку «</a:t>
            </a: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Ознакомлен с правилами проведения оценки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29" name="Shape 2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1463" r="0" t="7259"/>
          <a:stretch/>
        </p:blipFill>
        <p:spPr>
          <a:xfrm>
            <a:off x="1005941" y="1507621"/>
            <a:ext cx="7209395" cy="48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 rot="-2537507">
            <a:off x="2767363" y="5607885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Выбрать ответы «да», либо «нет» по 3 критерию, нажать «</a:t>
            </a:r>
            <a:r>
              <a:rPr b="0" i="0" lang="ru-RU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Далее</a:t>
            </a: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36" name="Shape 2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280" r="0" t="7259"/>
          <a:stretch/>
        </p:blipFill>
        <p:spPr>
          <a:xfrm>
            <a:off x="497014" y="1500174"/>
            <a:ext cx="7737047" cy="514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 rot="-2537507">
            <a:off x="2838803" y="5750762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Ответить «да» или «нет» по 4 критерию, нажать «</a:t>
            </a:r>
            <a:r>
              <a:rPr b="0" i="0" lang="ru-RU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Сохранить</a:t>
            </a: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43" name="Shape 2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280" r="0" t="7259"/>
          <a:stretch/>
        </p:blipFill>
        <p:spPr>
          <a:xfrm>
            <a:off x="785785" y="1465129"/>
            <a:ext cx="7500989" cy="49866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 rot="-3618385">
            <a:off x="4267561" y="6250827"/>
            <a:ext cx="389393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Нажать «</a:t>
            </a:r>
            <a:r>
              <a:rPr b="0" i="0" lang="ru-RU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Разместить</a:t>
            </a: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50" name="Shape 2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691" y="1600200"/>
            <a:ext cx="603461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 b="8848" l="1272" r="0" t="8186"/>
          <a:stretch/>
        </p:blipFill>
        <p:spPr>
          <a:xfrm>
            <a:off x="428595" y="1285859"/>
            <a:ext cx="8501089" cy="535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4143371" y="4357694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Shape 253"/>
          <p:cNvCxnSpPr/>
          <p:nvPr/>
        </p:nvCxnSpPr>
        <p:spPr>
          <a:xfrm>
            <a:off x="2285983" y="4357694"/>
            <a:ext cx="785818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54" name="Shape 254"/>
          <p:cNvSpPr/>
          <p:nvPr/>
        </p:nvSpPr>
        <p:spPr>
          <a:xfrm>
            <a:off x="3143240" y="5143512"/>
            <a:ext cx="1857388" cy="612648"/>
          </a:xfrm>
          <a:prstGeom prst="wedgeEllipseCallout">
            <a:avLst>
              <a:gd fmla="val -64772" name="adj1"/>
              <a:gd fmla="val -145551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 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неактивен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Вместо кнопки «Разместить» появилась кнопка «Скрыть», статус «</a:t>
            </a: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Активен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На этом этапе оценка считается проведенной.</a:t>
            </a:r>
          </a:p>
        </p:txBody>
      </p:sp>
      <p:pic>
        <p:nvPicPr>
          <p:cNvPr id="260" name="Shape 2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1463" r="0" t="7259"/>
          <a:stretch/>
        </p:blipFill>
        <p:spPr>
          <a:xfrm>
            <a:off x="785785" y="1651807"/>
            <a:ext cx="7215238" cy="485426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3143240" y="4429132"/>
            <a:ext cx="1857388" cy="612648"/>
          </a:xfrm>
          <a:prstGeom prst="wedgeEllipseCallout">
            <a:avLst>
              <a:gd fmla="val -64772" name="adj1"/>
              <a:gd fmla="val -145551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 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активен</a:t>
            </a:r>
          </a:p>
        </p:txBody>
      </p:sp>
      <p:sp>
        <p:nvSpPr>
          <p:cNvPr id="262" name="Shape 262"/>
          <p:cNvSpPr/>
          <p:nvPr/>
        </p:nvSpPr>
        <p:spPr>
          <a:xfrm rot="-2220657">
            <a:off x="3422913" y="3751042"/>
            <a:ext cx="307093" cy="557285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Важно!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457200" y="1239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Если эксперт решит изменить свой выбор, ему нужно нажать кнопку «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Скрыть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вместо нее появится кнопка «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Разместить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статус «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Неактивен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А также появляется кнопка «Редактировать», при нажатии на которую, снова доступны вопросы по 3 и 4 критериям. Проделать все то же самое (слайды 21, 22, 23).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тем, как выйти из личного кабинета, эксперту нужно удостовериться , что оценка проведена. Показатель этого – статус 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«Активен»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Нажать на кнопку типа организации, к которому относится Ваша ОО</a:t>
            </a:r>
          </a:p>
        </p:txBody>
      </p:sp>
      <p:pic>
        <p:nvPicPr>
          <p:cNvPr id="100" name="Shape 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1357296"/>
            <a:ext cx="7143799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 rot="-2641131">
            <a:off x="6808634" y="4552959"/>
            <a:ext cx="357189" cy="5715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500033" y="274637"/>
            <a:ext cx="8186765" cy="72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Нажать на кнопку «</a:t>
            </a:r>
            <a:r>
              <a:rPr b="0" i="0" lang="ru-RU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Регистрация</a:t>
            </a: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107" name="Shape 1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631" l="0" r="2913" t="7343"/>
          <a:stretch/>
        </p:blipFill>
        <p:spPr>
          <a:xfrm>
            <a:off x="500035" y="1068688"/>
            <a:ext cx="7988448" cy="543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 rot="-3425740">
            <a:off x="2290049" y="5496975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Зарегистрироваться как эксперт</a:t>
            </a:r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278728"/>
            <a:ext cx="7286675" cy="546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 rot="-2281358">
            <a:off x="5861949" y="3711028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28595" y="274637"/>
            <a:ext cx="8258203" cy="796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Выберите уровень экспертного сообщества</a:t>
            </a: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184258"/>
            <a:ext cx="7215236" cy="541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 rot="-3425740">
            <a:off x="5504757" y="3139523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500033" y="274637"/>
            <a:ext cx="8186765" cy="654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Выбрать – «</a:t>
            </a:r>
            <a:r>
              <a:rPr b="0" i="0" lang="ru-RU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Уровень организации</a:t>
            </a: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077100"/>
            <a:ext cx="7358113" cy="551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 rot="-3425740">
            <a:off x="3575932" y="3853903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500033" y="274637"/>
            <a:ext cx="8186765" cy="796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целевой группе выбрать ту группу, к которой относится эксперт: «Обучающийся», «Профессиональное сообщество», «Работники организации», «Родители» и т.д</a:t>
            </a:r>
          </a:p>
        </p:txBody>
      </p:sp>
      <p:pic>
        <p:nvPicPr>
          <p:cNvPr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285859"/>
            <a:ext cx="7286675" cy="5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 rot="-3425740">
            <a:off x="3433057" y="4711161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154" l="379" r="0" t="8373"/>
          <a:stretch/>
        </p:blipFill>
        <p:spPr>
          <a:xfrm>
            <a:off x="142843" y="500041"/>
            <a:ext cx="8770462" cy="56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2500298" y="3786189"/>
            <a:ext cx="127926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Резюме</a:t>
            </a:r>
          </a:p>
        </p:txBody>
      </p:sp>
      <p:sp>
        <p:nvSpPr>
          <p:cNvPr id="144" name="Shape 144"/>
          <p:cNvSpPr/>
          <p:nvPr/>
        </p:nvSpPr>
        <p:spPr>
          <a:xfrm rot="-3425740">
            <a:off x="3433057" y="4711161"/>
            <a:ext cx="389393" cy="73205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